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ko1.84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_User\Downloads\Фото пе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5472608" cy="4464496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2276873"/>
            <a:ext cx="5114429" cy="15841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Book Antiqua" pitchFamily="18" charset="0"/>
              </a:rPr>
              <a:t>Автономная некоммерческая организация </a:t>
            </a:r>
            <a:r>
              <a:rPr lang="ru-RU" b="1" dirty="0" smtClean="0">
                <a:latin typeface="Book Antiqua" pitchFamily="18" charset="0"/>
              </a:rPr>
              <a:t>центр </a:t>
            </a:r>
            <a:r>
              <a:rPr lang="ru-RU" b="1" dirty="0">
                <a:latin typeface="Book Antiqua" pitchFamily="18" charset="0"/>
              </a:rPr>
              <a:t>социального обслуживания населения </a:t>
            </a:r>
          </a:p>
          <a:p>
            <a:pPr algn="ctr"/>
            <a:r>
              <a:rPr lang="ru-RU" b="1" dirty="0" smtClean="0">
                <a:latin typeface="Book Antiqua" pitchFamily="18" charset="0"/>
              </a:rPr>
              <a:t>«</a:t>
            </a:r>
            <a:r>
              <a:rPr lang="ru-RU" b="1" dirty="0">
                <a:latin typeface="Book Antiqua" pitchFamily="18" charset="0"/>
              </a:rPr>
              <a:t>Социальные услуги</a:t>
            </a:r>
            <a:r>
              <a:rPr lang="ru-RU" b="1" dirty="0" smtClean="0">
                <a:latin typeface="Book Antiqua" pitchFamily="18" charset="0"/>
              </a:rPr>
              <a:t>»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944216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Публичный годовой отчет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8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libri" pitchFamily="34" charset="0"/>
                <a:cs typeface="Calibri" pitchFamily="34" charset="0"/>
              </a:rPr>
              <a:t>7.Финансовые показатели за 2022 год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sz="1400" b="1" i="1" dirty="0">
                <a:latin typeface="Calibri" pitchFamily="34" charset="0"/>
                <a:cs typeface="Calibri" pitchFamily="34" charset="0"/>
              </a:rPr>
              <a:t>Источники финансирования  всего - 9 374 143 рубля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Целевые поступления из бюджета Ростовской области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-------------------------------------------------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7 289 464 рублей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Доходы от оказания социальных  услуг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-----------------------------------------------------------------------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2 084 678 рублей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sz="1400" b="1" i="1" dirty="0">
                <a:latin typeface="Calibri" pitchFamily="34" charset="0"/>
                <a:cs typeface="Calibri" pitchFamily="34" charset="0"/>
              </a:rPr>
              <a:t>Расходы всего 9 725 609 рублей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Фонд оплаты труда рублей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----------------------------------------------------------------------------------------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7 342 653 рублей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Налоги с ФОТ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-----------------------------------------------------------------------------------------------------------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2 214 404 рублей 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Обучение социальных работников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---------------------------------------------------------------------------------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12 000 рублей 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Административно-хозяйственные расходы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---------------------------------------------------------------------- 77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536 рублей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Информационные расходы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-------------------------------------------------------------------------------------------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79 016 рублей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sz="1400" b="1" i="1" dirty="0">
                <a:latin typeface="Calibri" pitchFamily="34" charset="0"/>
                <a:cs typeface="Calibri" pitchFamily="34" charset="0"/>
              </a:rPr>
              <a:t>Остаток 2022 год </a:t>
            </a:r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----------------------------------------------------------------------------------------------------- </a:t>
            </a:r>
            <a:r>
              <a:rPr lang="ru-RU" sz="1400" b="1" i="1" dirty="0">
                <a:latin typeface="Calibri" pitchFamily="34" charset="0"/>
                <a:cs typeface="Calibri" pitchFamily="34" charset="0"/>
              </a:rPr>
              <a:t>202 001 рублей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D:\!_User\Downloads\hands-holding-team-of-tiny-business-persons_74855-19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536503" cy="3096344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1270000" dir="21540000" algn="ctr" rotWithShape="0">
              <a:srgbClr val="000000">
                <a:alpha val="0"/>
              </a:srgbClr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8. Планы</a:t>
            </a:r>
            <a:endParaRPr lang="ru-RU" dirty="0"/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Автономная некоммерческая организация центр социального обслуживания населения «Социальные услуги» в своей деятельности в дальнейшем планирует совершенствовать качество оказываемых услуг своим получателям, а также внедрять в перечень оказываемых услуг новые позиции с целью предоставления ранее не оказываемых услуг, но востребованных гражданами в своей привычной жизни.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496944" cy="5318188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blurRad="1270000" endPos="46000" dist="50800" dir="5400000" sy="-100000" algn="bl" rotWithShape="0"/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2666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53336" cy="4320480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200" b="1" i="1" dirty="0">
                <a:latin typeface="Calibri" pitchFamily="34" charset="0"/>
              </a:rPr>
              <a:t>Автономная некоммерческая организация </a:t>
            </a:r>
          </a:p>
          <a:p>
            <a:pPr marL="45720" indent="0" algn="ctr">
              <a:buNone/>
            </a:pPr>
            <a:r>
              <a:rPr lang="ru-RU" sz="3200" b="1" i="1" dirty="0">
                <a:latin typeface="Calibri" pitchFamily="34" charset="0"/>
              </a:rPr>
              <a:t>центр социального обслуживания населения «Социальные услуги»</a:t>
            </a:r>
          </a:p>
          <a:p>
            <a:r>
              <a:rPr lang="ru-RU" sz="2900" i="1" dirty="0">
                <a:latin typeface="Calibri" pitchFamily="34" charset="0"/>
                <a:cs typeface="Calibri" pitchFamily="34" charset="0"/>
              </a:rPr>
              <a:t>ИНН 6154155742   </a:t>
            </a:r>
            <a:endParaRPr lang="ru-RU" sz="29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900" i="1" dirty="0" smtClean="0">
                <a:latin typeface="Calibri" pitchFamily="34" charset="0"/>
                <a:cs typeface="Calibri" pitchFamily="34" charset="0"/>
              </a:rPr>
              <a:t>КПП  </a:t>
            </a:r>
            <a:r>
              <a:rPr lang="ru-RU" sz="2900" i="1" dirty="0">
                <a:latin typeface="Calibri" pitchFamily="34" charset="0"/>
                <a:cs typeface="Calibri" pitchFamily="34" charset="0"/>
              </a:rPr>
              <a:t>615401001   </a:t>
            </a:r>
            <a:endParaRPr lang="ru-RU" sz="29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900" i="1" dirty="0" smtClean="0">
                <a:latin typeface="Calibri" pitchFamily="34" charset="0"/>
                <a:cs typeface="Calibri" pitchFamily="34" charset="0"/>
              </a:rPr>
              <a:t>ОГРН </a:t>
            </a:r>
            <a:r>
              <a:rPr lang="ru-RU" sz="2900" i="1" dirty="0">
                <a:latin typeface="Calibri" pitchFamily="34" charset="0"/>
                <a:cs typeface="Calibri" pitchFamily="34" charset="0"/>
              </a:rPr>
              <a:t>1196196032306</a:t>
            </a:r>
          </a:p>
          <a:p>
            <a:r>
              <a:rPr lang="ru-RU" sz="2900" i="1" dirty="0">
                <a:latin typeface="Calibri" pitchFamily="34" charset="0"/>
                <a:cs typeface="Calibri" pitchFamily="34" charset="0"/>
              </a:rPr>
              <a:t>Юридический адрес: г. Таганрог, пер. Колхозный, д. 2, кв. 38</a:t>
            </a:r>
          </a:p>
          <a:p>
            <a:r>
              <a:rPr lang="ru-RU" sz="2900" i="1" dirty="0">
                <a:latin typeface="Calibri" pitchFamily="34" charset="0"/>
                <a:cs typeface="Calibri" pitchFamily="34" charset="0"/>
              </a:rPr>
              <a:t>E-</a:t>
            </a:r>
            <a:r>
              <a:rPr lang="ru-RU" sz="2900" i="1" dirty="0" err="1">
                <a:latin typeface="Calibri" pitchFamily="34" charset="0"/>
                <a:cs typeface="Calibri" pitchFamily="34" charset="0"/>
              </a:rPr>
              <a:t>mail</a:t>
            </a:r>
            <a:r>
              <a:rPr lang="ru-RU" sz="2900" i="1" dirty="0">
                <a:latin typeface="Calibri" pitchFamily="34" charset="0"/>
                <a:cs typeface="Calibri" pitchFamily="34" charset="0"/>
              </a:rPr>
              <a:t>:</a:t>
            </a:r>
            <a:r>
              <a:rPr lang="ru-RU" sz="2900" i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00" i="1" u="sng" dirty="0" err="1">
                <a:latin typeface="Calibri" pitchFamily="34" charset="0"/>
                <a:cs typeface="Calibri" pitchFamily="34" charset="0"/>
                <a:hlinkClick r:id="rId2"/>
              </a:rPr>
              <a:t>nko</a:t>
            </a:r>
            <a:r>
              <a:rPr lang="ru-RU" sz="2900" i="1" u="sng" dirty="0">
                <a:latin typeface="Calibri" pitchFamily="34" charset="0"/>
                <a:cs typeface="Calibri" pitchFamily="34" charset="0"/>
                <a:hlinkClick r:id="rId2"/>
              </a:rPr>
              <a:t>1.84@</a:t>
            </a:r>
            <a:r>
              <a:rPr lang="en-US" sz="2900" i="1" u="sng" dirty="0">
                <a:latin typeface="Calibri" pitchFamily="34" charset="0"/>
                <a:cs typeface="Calibri" pitchFamily="34" charset="0"/>
                <a:hlinkClick r:id="rId2"/>
              </a:rPr>
              <a:t>mail</a:t>
            </a:r>
            <a:r>
              <a:rPr lang="ru-RU" sz="2900" i="1" u="sng" dirty="0">
                <a:latin typeface="Calibri" pitchFamily="34" charset="0"/>
                <a:cs typeface="Calibri" pitchFamily="34" charset="0"/>
                <a:hlinkClick r:id="rId2"/>
              </a:rPr>
              <a:t>.</a:t>
            </a:r>
            <a:r>
              <a:rPr lang="en-US" sz="2900" i="1" u="sng" dirty="0" err="1">
                <a:latin typeface="Calibri" pitchFamily="34" charset="0"/>
                <a:cs typeface="Calibri" pitchFamily="34" charset="0"/>
                <a:hlinkClick r:id="rId2"/>
              </a:rPr>
              <a:t>ru</a:t>
            </a:r>
            <a:endParaRPr lang="ru-RU" sz="2900" i="1" dirty="0">
              <a:latin typeface="Calibri" pitchFamily="34" charset="0"/>
              <a:cs typeface="Calibri" pitchFamily="34" charset="0"/>
            </a:endParaRPr>
          </a:p>
          <a:p>
            <a:r>
              <a:rPr lang="ru-RU" sz="2900" i="1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900" i="1" dirty="0" smtClean="0">
                <a:latin typeface="Calibri" pitchFamily="34" charset="0"/>
                <a:cs typeface="Calibri" pitchFamily="34" charset="0"/>
              </a:rPr>
              <a:t>Свидетельство </a:t>
            </a:r>
            <a:r>
              <a:rPr lang="ru-RU" sz="2900" i="1" dirty="0">
                <a:latin typeface="Calibri" pitchFamily="34" charset="0"/>
                <a:cs typeface="Calibri" pitchFamily="34" charset="0"/>
              </a:rPr>
              <a:t>о государственной регистрации некоммерческой организации: 1196196032306 от 06.08.2019 г</a:t>
            </a:r>
            <a:r>
              <a:rPr lang="ru-RU" sz="2900" i="1" dirty="0" smtClean="0">
                <a:latin typeface="Calibri" pitchFamily="34" charset="0"/>
                <a:cs typeface="Calibri" pitchFamily="34" charset="0"/>
              </a:rPr>
              <a:t>. </a:t>
            </a:r>
            <a:endParaRPr lang="ru-RU" sz="2900" i="1" dirty="0">
              <a:latin typeface="Calibri" pitchFamily="34" charset="0"/>
              <a:cs typeface="Calibri" pitchFamily="34" charset="0"/>
            </a:endParaRPr>
          </a:p>
          <a:p>
            <a:r>
              <a:rPr lang="ru-RU" sz="2900" i="1" dirty="0">
                <a:latin typeface="Calibri" pitchFamily="34" charset="0"/>
                <a:cs typeface="Calibri" pitchFamily="34" charset="0"/>
              </a:rPr>
              <a:t>Свидетельство о постановке на учет Российской Федерации в налоговом органе по месту ее нахождения в Инспекции Федеральной налоговой службы по г. Таганрогу Ростовской области от 06.08.2019 г</a:t>
            </a:r>
            <a:r>
              <a:rPr lang="ru-RU" sz="2900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900" i="1" dirty="0">
              <a:latin typeface="Calibri" pitchFamily="34" charset="0"/>
              <a:cs typeface="Calibri" pitchFamily="34" charset="0"/>
            </a:endParaRPr>
          </a:p>
          <a:p>
            <a:r>
              <a:rPr lang="ru-RU" sz="2900" i="1" dirty="0">
                <a:latin typeface="Calibri" pitchFamily="34" charset="0"/>
                <a:cs typeface="Calibri" pitchFamily="34" charset="0"/>
              </a:rPr>
              <a:t>Расчетный счет: 40703810852090000018</a:t>
            </a:r>
          </a:p>
          <a:p>
            <a:r>
              <a:rPr lang="ru-RU" sz="2900" i="1" dirty="0">
                <a:latin typeface="Calibri" pitchFamily="34" charset="0"/>
                <a:cs typeface="Calibri" pitchFamily="34" charset="0"/>
              </a:rPr>
              <a:t>Наименование банка: Юго-Западный банк ПАО Сбербанк</a:t>
            </a:r>
          </a:p>
          <a:p>
            <a:r>
              <a:rPr lang="ru-RU" sz="2900" i="1" dirty="0">
                <a:latin typeface="Calibri" pitchFamily="34" charset="0"/>
                <a:cs typeface="Calibri" pitchFamily="34" charset="0"/>
              </a:rPr>
              <a:t>Корреспондентский счёт: </a:t>
            </a:r>
            <a:r>
              <a:rPr lang="ru-RU" sz="2900" i="1" dirty="0" smtClean="0">
                <a:latin typeface="Calibri" pitchFamily="34" charset="0"/>
                <a:cs typeface="Calibri" pitchFamily="34" charset="0"/>
              </a:rPr>
              <a:t>30101810600000000602</a:t>
            </a:r>
          </a:p>
          <a:p>
            <a:r>
              <a:rPr lang="ru-RU" sz="2900" i="1" dirty="0">
                <a:latin typeface="Calibri" pitchFamily="34" charset="0"/>
                <a:cs typeface="Calibri" pitchFamily="34" charset="0"/>
              </a:rPr>
              <a:t>БИК: 046015602</a:t>
            </a:r>
          </a:p>
          <a:p>
            <a:r>
              <a:rPr lang="ru-RU" sz="2900" i="1" dirty="0">
                <a:latin typeface="Calibri" pitchFamily="34" charset="0"/>
                <a:cs typeface="Calibri" pitchFamily="34" charset="0"/>
              </a:rPr>
              <a:t>Директор АНО ЦСОН «Социальные услуги»</a:t>
            </a:r>
            <a:r>
              <a:rPr lang="ru-RU" sz="2900" dirty="0">
                <a:latin typeface="Calibri" pitchFamily="34" charset="0"/>
                <a:cs typeface="Calibri" pitchFamily="34" charset="0"/>
              </a:rPr>
              <a:t>		Н. А. </a:t>
            </a:r>
            <a:r>
              <a:rPr lang="ru-RU" sz="2900" dirty="0" err="1">
                <a:latin typeface="Calibri" pitchFamily="34" charset="0"/>
                <a:cs typeface="Calibri" pitchFamily="34" charset="0"/>
              </a:rPr>
              <a:t>Маловик</a:t>
            </a:r>
            <a:endParaRPr lang="ru-RU" sz="2900" dirty="0">
              <a:latin typeface="Calibri" pitchFamily="34" charset="0"/>
              <a:cs typeface="Calibri" pitchFamily="34" charset="0"/>
            </a:endParaRPr>
          </a:p>
          <a:p>
            <a:endParaRPr lang="ru-RU" sz="1900" dirty="0"/>
          </a:p>
          <a:p>
            <a:endParaRPr lang="ru-RU" dirty="0"/>
          </a:p>
        </p:txBody>
      </p:sp>
      <p:pic>
        <p:nvPicPr>
          <p:cNvPr id="5" name="Рисунок 4" descr=" 5188576061758229630 1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2457450" cy="2106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3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lumMod val="69000"/>
                <a:lumOff val="31000"/>
              </a:srgbClr>
            </a:gs>
            <a:gs pos="28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04664"/>
            <a:ext cx="7262192" cy="5616624"/>
          </a:xfrm>
        </p:spPr>
        <p:txBody>
          <a:bodyPr/>
          <a:lstStyle/>
          <a:p>
            <a:pPr marL="0" lvl="0" indent="0" algn="l">
              <a:lnSpc>
                <a:spcPct val="150000"/>
              </a:lnSpc>
              <a:buNone/>
            </a:pPr>
            <a:r>
              <a:rPr lang="ru-RU" sz="2400" i="1" dirty="0" smtClean="0">
                <a:effectLst/>
                <a:latin typeface="Calibri" pitchFamily="34" charset="0"/>
              </a:rPr>
              <a:t>СОДЕРЖАНИЕ</a:t>
            </a:r>
            <a:r>
              <a:rPr lang="ru-RU" sz="2400" dirty="0">
                <a:effectLst/>
                <a:latin typeface="Calibri" pitchFamily="34" charset="0"/>
              </a:rPr>
              <a:t/>
            </a:r>
            <a:br>
              <a:rPr lang="ru-RU" sz="2400" dirty="0">
                <a:effectLst/>
                <a:latin typeface="Calibri" pitchFamily="34" charset="0"/>
              </a:rPr>
            </a:br>
            <a:r>
              <a:rPr lang="ru-RU" sz="2400" b="0" i="1" dirty="0" smtClean="0">
                <a:effectLst/>
                <a:latin typeface="Calibri" pitchFamily="34" charset="0"/>
              </a:rPr>
              <a:t>1. Миссия </a:t>
            </a:r>
            <a:r>
              <a:rPr lang="ru-RU" sz="2400" b="0" i="1" dirty="0">
                <a:effectLst/>
                <a:latin typeface="Calibri" pitchFamily="34" charset="0"/>
              </a:rPr>
              <a:t>организации.</a:t>
            </a:r>
            <a:br>
              <a:rPr lang="ru-RU" sz="2400" b="0" i="1" dirty="0">
                <a:effectLst/>
                <a:latin typeface="Calibri" pitchFamily="34" charset="0"/>
              </a:rPr>
            </a:br>
            <a:r>
              <a:rPr lang="ru-RU" sz="2400" b="0" i="1" dirty="0" smtClean="0">
                <a:effectLst/>
                <a:latin typeface="Calibri" pitchFamily="34" charset="0"/>
              </a:rPr>
              <a:t>2. Учредители </a:t>
            </a:r>
            <a:r>
              <a:rPr lang="ru-RU" sz="2400" b="0" i="1" dirty="0">
                <a:effectLst/>
                <a:latin typeface="Calibri" pitchFamily="34" charset="0"/>
              </a:rPr>
              <a:t>организации.</a:t>
            </a:r>
            <a:br>
              <a:rPr lang="ru-RU" sz="2400" b="0" i="1" dirty="0">
                <a:effectLst/>
                <a:latin typeface="Calibri" pitchFamily="34" charset="0"/>
              </a:rPr>
            </a:br>
            <a:r>
              <a:rPr lang="ru-RU" sz="2400" b="0" i="1" dirty="0" smtClean="0">
                <a:effectLst/>
                <a:latin typeface="Calibri" pitchFamily="34" charset="0"/>
              </a:rPr>
              <a:t>3. Организационная </a:t>
            </a:r>
            <a:r>
              <a:rPr lang="ru-RU" sz="2400" b="0" i="1" dirty="0">
                <a:effectLst/>
                <a:latin typeface="Calibri" pitchFamily="34" charset="0"/>
              </a:rPr>
              <a:t>структура.</a:t>
            </a:r>
            <a:br>
              <a:rPr lang="ru-RU" sz="2400" b="0" i="1" dirty="0">
                <a:effectLst/>
                <a:latin typeface="Calibri" pitchFamily="34" charset="0"/>
              </a:rPr>
            </a:br>
            <a:r>
              <a:rPr lang="ru-RU" sz="2400" b="0" i="1" dirty="0" smtClean="0">
                <a:effectLst/>
                <a:latin typeface="Calibri" pitchFamily="34" charset="0"/>
              </a:rPr>
              <a:t>4. Цель </a:t>
            </a:r>
            <a:r>
              <a:rPr lang="ru-RU" sz="2400" b="0" i="1" dirty="0">
                <a:effectLst/>
                <a:latin typeface="Calibri" pitchFamily="34" charset="0"/>
              </a:rPr>
              <a:t>и задачи организации, целевая группа.</a:t>
            </a:r>
            <a:br>
              <a:rPr lang="ru-RU" sz="2400" b="0" i="1" dirty="0">
                <a:effectLst/>
                <a:latin typeface="Calibri" pitchFamily="34" charset="0"/>
              </a:rPr>
            </a:br>
            <a:r>
              <a:rPr lang="ru-RU" sz="2400" b="0" i="1" dirty="0" smtClean="0">
                <a:effectLst/>
                <a:latin typeface="Calibri" pitchFamily="34" charset="0"/>
              </a:rPr>
              <a:t>5. Показатели </a:t>
            </a:r>
            <a:r>
              <a:rPr lang="ru-RU" sz="2400" b="0" i="1" dirty="0">
                <a:effectLst/>
                <a:latin typeface="Calibri" pitchFamily="34" charset="0"/>
              </a:rPr>
              <a:t>деятельности организации. </a:t>
            </a:r>
            <a:br>
              <a:rPr lang="ru-RU" sz="2400" b="0" i="1" dirty="0">
                <a:effectLst/>
                <a:latin typeface="Calibri" pitchFamily="34" charset="0"/>
              </a:rPr>
            </a:br>
            <a:r>
              <a:rPr lang="ru-RU" sz="2400" b="0" i="1" dirty="0" smtClean="0">
                <a:effectLst/>
                <a:latin typeface="Calibri" pitchFamily="34" charset="0"/>
              </a:rPr>
              <a:t>6. Участие </a:t>
            </a:r>
            <a:r>
              <a:rPr lang="ru-RU" sz="2400" b="0" i="1" dirty="0">
                <a:effectLst/>
                <a:latin typeface="Calibri" pitchFamily="34" charset="0"/>
              </a:rPr>
              <a:t>в </a:t>
            </a:r>
            <a:r>
              <a:rPr lang="ru-RU" sz="2400" b="0" i="1" dirty="0" smtClean="0">
                <a:effectLst/>
                <a:latin typeface="Calibri" pitchFamily="34" charset="0"/>
              </a:rPr>
              <a:t>обучающих программах.</a:t>
            </a:r>
            <a:br>
              <a:rPr lang="ru-RU" sz="2400" b="0" i="1" dirty="0" smtClean="0">
                <a:effectLst/>
                <a:latin typeface="Calibri" pitchFamily="34" charset="0"/>
              </a:rPr>
            </a:br>
            <a:r>
              <a:rPr lang="ru-RU" sz="2400" b="0" i="1" dirty="0" smtClean="0">
                <a:effectLst/>
                <a:latin typeface="Calibri" pitchFamily="34" charset="0"/>
              </a:rPr>
              <a:t>7</a:t>
            </a:r>
            <a:r>
              <a:rPr lang="ru-RU" sz="2400" b="0" i="1" dirty="0" smtClean="0">
                <a:effectLst/>
                <a:latin typeface="Calibri" pitchFamily="34" charset="0"/>
              </a:rPr>
              <a:t>. </a:t>
            </a:r>
            <a:r>
              <a:rPr lang="ru-RU" sz="2400" b="0" i="1" dirty="0">
                <a:effectLst/>
                <a:latin typeface="Calibri" pitchFamily="34" charset="0"/>
                <a:cs typeface="Calibri" pitchFamily="34" charset="0"/>
              </a:rPr>
              <a:t>Финансовый показатели за 2022 год</a:t>
            </a:r>
            <a:r>
              <a:rPr lang="ru-RU" sz="2400" dirty="0" smtClean="0">
                <a:effectLst/>
              </a:rPr>
              <a:t>.</a:t>
            </a:r>
            <a:r>
              <a:rPr lang="ru-RU" sz="2400" b="0" i="1" dirty="0">
                <a:effectLst/>
                <a:latin typeface="Calibri" pitchFamily="34" charset="0"/>
              </a:rPr>
              <a:t/>
            </a:r>
            <a:br>
              <a:rPr lang="ru-RU" sz="2400" b="0" i="1" dirty="0">
                <a:effectLst/>
                <a:latin typeface="Calibri" pitchFamily="34" charset="0"/>
              </a:rPr>
            </a:br>
            <a:r>
              <a:rPr lang="ru-RU" sz="2400" b="0" i="1" dirty="0" smtClean="0">
                <a:effectLst/>
                <a:latin typeface="Calibri" pitchFamily="34" charset="0"/>
              </a:rPr>
              <a:t>8. Планы</a:t>
            </a:r>
            <a:r>
              <a:rPr lang="ru-RU" sz="2400" b="0" i="1" dirty="0">
                <a:effectLst/>
                <a:latin typeface="Calibri" pitchFamily="34" charset="0"/>
              </a:rPr>
              <a:t>.</a:t>
            </a:r>
            <a:r>
              <a:rPr lang="ru-RU" sz="2400" b="0" i="1" dirty="0">
                <a:effectLst/>
              </a:rPr>
              <a:t/>
            </a:r>
            <a:br>
              <a:rPr lang="ru-RU" sz="2400" b="0" i="1" dirty="0">
                <a:effectLst/>
              </a:rPr>
            </a:br>
            <a:r>
              <a:rPr lang="ru-RU" sz="2400" dirty="0">
                <a:effectLst/>
              </a:rPr>
              <a:t> 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3" name="Picture 2" descr="D:\!_User\Downloads\hands-holding-team-of-tiny-business-persons_74855-19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32" y="3212976"/>
            <a:ext cx="4946768" cy="3384376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1270000" dir="21540000" algn="ctr" rotWithShape="0">
              <a:srgbClr val="000000">
                <a:alpha val="0"/>
              </a:srgbClr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_User\Downloads\shap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2" y="260648"/>
            <a:ext cx="8208912" cy="1944216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reflection blurRad="1270000" stA="5000" endPos="65000" dist="381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944216"/>
            <a:ext cx="8654822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b="1" dirty="0" smtClean="0">
                <a:latin typeface="Calibri" pitchFamily="34" charset="0"/>
                <a:ea typeface="Calibri"/>
                <a:cs typeface="Calibri" pitchFamily="34" charset="0"/>
              </a:rPr>
              <a:t>1. </a:t>
            </a:r>
            <a:r>
              <a:rPr lang="ru-RU" sz="1600" b="1" dirty="0">
                <a:latin typeface="Calibri" pitchFamily="34" charset="0"/>
                <a:cs typeface="Calibri" pitchFamily="34" charset="0"/>
              </a:rPr>
              <a:t>Миссия 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организации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latin typeface="Calibri" pitchFamily="34" charset="0"/>
                <a:ea typeface="Calibri"/>
                <a:cs typeface="Calibri" pitchFamily="34" charset="0"/>
              </a:rPr>
              <a:t>         Автономная </a:t>
            </a:r>
            <a:r>
              <a:rPr lang="ru-RU" sz="1400" dirty="0">
                <a:latin typeface="Calibri" pitchFamily="34" charset="0"/>
                <a:ea typeface="Calibri"/>
                <a:cs typeface="Calibri" pitchFamily="34" charset="0"/>
              </a:rPr>
              <a:t>некоммерческая организация центр социально обслуживания населения «Социальные услуги» занимается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предоставлением социальных услуг гражданам пожилого возраста, инвалидам, в том числе детям-инвалидам, направленных на улучшение условий их жизнедеятельности при сохранении пребывания гражданина в привычной благоприятной среде- месте их проживания, на дому. Сотрудники центра социального обслуживания оказывают помощь людям, частично утратившим способность к самообслуживанию и нуждающимся в посторонней поддержке. Сотрудники всегда готовы оказать  своевременную и квалифицированную помощь. Коллектив всегда рад и спешит на помощь оказать содействие в различных видах оказания услуг, таких как </a:t>
            </a:r>
            <a:r>
              <a:rPr lang="ru-RU" sz="1400" dirty="0" smtClean="0">
                <a:solidFill>
                  <a:srgbClr val="0D0D0D"/>
                </a:solidFill>
                <a:latin typeface="Calibri" pitchFamily="34" charset="0"/>
                <a:ea typeface="Calibri"/>
                <a:cs typeface="Calibri" pitchFamily="34" charset="0"/>
              </a:rPr>
              <a:t>с</a:t>
            </a:r>
            <a:r>
              <a:rPr lang="ru-RU" sz="1400" dirty="0" smtClean="0">
                <a:solidFill>
                  <a:srgbClr val="0D0D0D"/>
                </a:solidFill>
                <a:latin typeface="Calibri" pitchFamily="34" charset="0"/>
                <a:ea typeface="Times New Roman"/>
                <a:cs typeface="Calibri" pitchFamily="34" charset="0"/>
              </a:rPr>
              <a:t>оциально-бытовые</a:t>
            </a:r>
            <a:r>
              <a:rPr lang="ru-RU" sz="1400" dirty="0">
                <a:solidFill>
                  <a:srgbClr val="0D0D0D"/>
                </a:solidFill>
                <a:latin typeface="Calibri" pitchFamily="34" charset="0"/>
                <a:ea typeface="Times New Roman"/>
                <a:cs typeface="Calibri" pitchFamily="34" charset="0"/>
              </a:rPr>
              <a:t>, социально-медицинские, социально-психологические, социально-педагогические, социально-трудовые, социально-правовые, услуги в целях повышения коммуникативного потенциала получателей социальных услуг, имеющих ограничения жизнедеятельности, в  том числе детей-инвалидов и других видах услуг, повышающих качество жизнедеятельности </a:t>
            </a:r>
            <a:r>
              <a:rPr lang="ru-RU" sz="1400" dirty="0" err="1">
                <a:solidFill>
                  <a:srgbClr val="0D0D0D"/>
                </a:solidFill>
                <a:latin typeface="Calibri" pitchFamily="34" charset="0"/>
                <a:ea typeface="Times New Roman"/>
                <a:cs typeface="Calibri" pitchFamily="34" charset="0"/>
              </a:rPr>
              <a:t>благополучателей</a:t>
            </a:r>
            <a:r>
              <a:rPr lang="ru-RU" sz="1400" dirty="0">
                <a:solidFill>
                  <a:srgbClr val="0D0D0D"/>
                </a:solidFill>
                <a:latin typeface="Calibri" pitchFamily="34" charset="0"/>
                <a:ea typeface="Times New Roman"/>
                <a:cs typeface="Calibri" pitchFamily="34" charset="0"/>
              </a:rPr>
              <a:t>.</a:t>
            </a:r>
            <a:endParaRPr lang="ru-RU" sz="1400" dirty="0">
              <a:latin typeface="Calibri" pitchFamily="34" charset="0"/>
              <a:ea typeface="Calibri"/>
              <a:cs typeface="Calibri" pitchFamily="34" charset="0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56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968552" cy="4202938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blurRad="1270000" endPos="46000" dist="50800" dir="5400000" sy="-100000" algn="bl" rotWithShape="0"/>
            <a:softEdge rad="1270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620689"/>
            <a:ext cx="47525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2</a:t>
            </a:r>
            <a:r>
              <a:rPr lang="ru-RU" b="1" i="1" dirty="0" smtClean="0">
                <a:latin typeface="Calibri" pitchFamily="34" charset="0"/>
              </a:rPr>
              <a:t>. 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Учредители </a:t>
            </a:r>
            <a:r>
              <a:rPr lang="ru-RU" b="1" i="1" dirty="0">
                <a:latin typeface="Calibri" pitchFamily="34" charset="0"/>
                <a:cs typeface="Calibri" pitchFamily="34" charset="0"/>
              </a:rPr>
              <a:t>организации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Учредитель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и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директор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АНО ЦСОН «Социальные услуги»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Маловик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Надежда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Анатольевна</a:t>
            </a:r>
          </a:p>
          <a:p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endParaRPr lang="ru-RU" sz="14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Учредитель и заведующий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отделением АНО ЦСОН «Социальные услуги»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Поднебесная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Марина Васильевна</a:t>
            </a:r>
          </a:p>
          <a:p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malovi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456384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D:\!_User\Downloads\IMG_20231123_0951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75234"/>
            <a:ext cx="3528392" cy="3566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!_User\Downloads\hands-holding-team-of-tiny-business-persons_74855-19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30" y="2780928"/>
            <a:ext cx="5578270" cy="3816424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1270000" dir="21540000" algn="ctr" rotWithShape="0">
              <a:srgbClr val="000000">
                <a:alpha val="0"/>
              </a:srgbClr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76672"/>
            <a:ext cx="5256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3.Организационная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структура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1196752"/>
            <a:ext cx="2448272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65729" y="146996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Директор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716016" y="217245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131715" y="2190201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123728" y="2996952"/>
            <a:ext cx="1728192" cy="877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flipH="1">
            <a:off x="4716016" y="2996952"/>
            <a:ext cx="1800200" cy="877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313290" y="3143145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Заведующий отделением 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3374" y="3227022"/>
            <a:ext cx="1174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Бухгалтер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313290" y="3933056"/>
            <a:ext cx="60252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323824" y="4869160"/>
            <a:ext cx="2016224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403649" y="4941168"/>
            <a:ext cx="172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Социальный </a:t>
            </a:r>
          </a:p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работник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  <a:cs typeface="Calibri" pitchFamily="34" charset="0"/>
              </a:rPr>
              <a:t>4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b="1" dirty="0">
                <a:latin typeface="Calibri" pitchFamily="34" charset="0"/>
              </a:rPr>
              <a:t>Цель и задачи организации, целевая группа</a:t>
            </a: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Основной 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целью организации является предоставление в соответствии с действующим законодательством Российской Федерации социальных услуг гражданам пожилого возраста, инвалидам (в том числе детям-инвалидам), направленных на улучшение условий их жизнедеятельности при сохранении пребывания гражданина в привычной благоприятной среде – месте их проживания, реализация гарантированного государством права граждан на социальное обслуживание.</a:t>
            </a:r>
          </a:p>
          <a:p>
            <a:r>
              <a:rPr lang="ru-RU" sz="1200" dirty="0">
                <a:latin typeface="Calibri" pitchFamily="34" charset="0"/>
                <a:cs typeface="Calibri" pitchFamily="34" charset="0"/>
              </a:rPr>
              <a:t>Дополнительными целями организации являются: предоставление социальных услуг на дому гражданам, частично утратившим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способность к 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самообслуживанию в связи с преклонным возрастом, болезнью, инвалидностью; несовершеннолетним; лицам, пострадавших в результате чрезвычайных ситуаций, вооруженных межнациональных (межэтнических) конфликтов; осуществление социально-медицинского обслуживания на дому гражданам пожилого возраста и инвалидам; лицам, страдающим психическими расстройствами (в стадии ремиссии), заболеваниями туберкулезом (за исключением активной формы), тяжелыми заболеваниями (в том числе онкологическими) в поздних стадиях.</a:t>
            </a:r>
          </a:p>
          <a:p>
            <a:r>
              <a:rPr lang="ru-RU" sz="1200" dirty="0">
                <a:latin typeface="Calibri" pitchFamily="34" charset="0"/>
                <a:cs typeface="Calibri" pitchFamily="34" charset="0"/>
              </a:rPr>
              <a:t>Видами деятельности организации является: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r>
              <a:rPr lang="ru-RU" sz="1200" dirty="0">
                <a:latin typeface="Calibri" pitchFamily="34" charset="0"/>
                <a:cs typeface="Calibri" pitchFamily="34" charset="0"/>
              </a:rPr>
              <a:t>-оказание социально-бытовых услуг, направленных на поддержание жизнедеятельности получателей социальных услуг в быту, в том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числе покупка 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за счет средств получателя социальных услуг и доставка на дом продуктов питания, промышленных товаров первой необходимости, газет, журналов, отправка почтовой корреспонденции, помощь в приготовлении пищи и другое;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r>
              <a:rPr lang="ru-RU" sz="1200" dirty="0">
                <a:latin typeface="Calibri" pitchFamily="34" charset="0"/>
                <a:cs typeface="Calibri" pitchFamily="34" charset="0"/>
              </a:rPr>
              <a:t>- оказание социально-медицинских услуг, направленных на поддержание и сохранение здоровья получателей социальных услуг путем организации ухода, оказания содействия в проведении оздоровительных мероприятий, систематического наблюдения за получателями социальных услуг для выявления отклонений в состоянии их здоровья;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r>
              <a:rPr lang="ru-RU" sz="1200" dirty="0">
                <a:latin typeface="Calibri" pitchFamily="34" charset="0"/>
                <a:cs typeface="Calibri" pitchFamily="34" charset="0"/>
              </a:rPr>
              <a:t>-оказание социально-психологических услуг, предусматривающих оказание помощи в коррекции психологического состояния получателей социальных услуг для адаптации в социальной среде;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r>
              <a:rPr lang="ru-RU" sz="1200" dirty="0">
                <a:latin typeface="Calibri" pitchFamily="34" charset="0"/>
                <a:cs typeface="Calibri" pitchFamily="34" charset="0"/>
              </a:rPr>
              <a:t>- оказание социально-педагогических услуг, направленных на профилактику отклонений в поведении и развитии личности получателей социальных услуг, формирование у них позитивных интересов;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r>
              <a:rPr lang="ru-RU" sz="1200" dirty="0">
                <a:latin typeface="Calibri" pitchFamily="34" charset="0"/>
                <a:cs typeface="Calibri" pitchFamily="34" charset="0"/>
              </a:rPr>
              <a:t>- оказание социально-трудовых услуг, направленных на оказание помощи получателям социальных, связанной с трудовой адаптацией;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r>
              <a:rPr lang="ru-RU" sz="1200" dirty="0">
                <a:latin typeface="Calibri" pitchFamily="34" charset="0"/>
                <a:cs typeface="Calibri" pitchFamily="34" charset="0"/>
              </a:rPr>
              <a:t>- оказание социально-правовых услуг, направленных на оказание помощи получателям социальных услуг в получении юридических услуг, в защите прав и законных интересов получателей социальных услуг, консультирование по вопросам, относящимся к правам на социальное обслуживание;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r>
              <a:rPr lang="ru-RU" sz="1200" dirty="0">
                <a:latin typeface="Calibri" pitchFamily="34" charset="0"/>
                <a:cs typeface="Calibri" pitchFamily="34" charset="0"/>
              </a:rPr>
              <a:t>- оказание услуг в целях повышения коммуникативного потенциала получателей социальных услуг, имеющих ограничения жизнедеятельности, в том числе детей инвалидов, гражданам, нуждающимся в социальном обслуживании, в соответствии с перечнем социальных услуг по видам социальных услуг в Ростовской области;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r>
              <a:rPr lang="ru-RU" sz="1200" dirty="0">
                <a:latin typeface="Calibri" pitchFamily="34" charset="0"/>
                <a:cs typeface="Calibri" pitchFamily="34" charset="0"/>
              </a:rPr>
              <a:t>- проведение мероприятий, направленных на социальную, медицинскую реабилитацию граждан;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r>
              <a:rPr lang="ru-RU" sz="1200" dirty="0">
                <a:latin typeface="Calibri" pitchFamily="34" charset="0"/>
                <a:cs typeface="Calibri" pitchFamily="34" charset="0"/>
              </a:rPr>
              <a:t>- создание для граждан пожилого возраста и инвалидов, а также детей с физическими недостатками, частично или полностью утративших способность к самообслуживанию и (или) передвижению и вследствие этого нуждающихся в постоянном постороннем уходе и наблюдении, наиболее адекватных их возрасту и состоянию здоровья условий жизнедеятельности организация досуговых мероприятий.</a:t>
            </a:r>
            <a:endParaRPr lang="ru-RU" sz="1200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5648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5. Показатели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деятельности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организации за 2022 год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08720"/>
            <a:ext cx="79208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АНО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ЦСОН «Социальные услуги» начала свою деятельность в августе 2019 года с целью предоставления в соответствии с действующим законодательством Российской Федерации социальных услуг гражданам пожилого возраста, инвалидам (в том числе детям-инвалидам), направленных на улучшение условий их жизнедеятельности при сохранении пребывания гражданина в привычной благоприятной среде – месте их проживания. Организацией заключено соглашение между Министерством труда и социального развития Ростовской области о предоставлении из областного бюджета субсидии некоммерческой организации, не являющийся государственным (муниципальным) учреждением. На протяжении 2022 года сотрудники АНО ЦСОН "Социальные услуги» оказали социальные услуги 321 гражданину, с учетом сменяемости получателей социальных услуг, из которых 3 получателя являются несовершеннолетними узниками концлагерей и 4 ветерана Великой Отечественной Войны. За отчетный период получателям социальных услуг организацией оказано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113 039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услуг, из которых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70 393-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социально-бытовые,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22 510-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социально-медицинские,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15 652-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социально-психологические, 19- социально-педагогические, 46- социально-трудовые, 375- социально-правовые,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4 044-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услуги, в целях повышения коммуникативного потенциала получателей социальных услуг.   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Picture 2" descr="D:\!_User\Downloads\hands-holding-team-of-tiny-business-persons_74855-19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451" y="3501008"/>
            <a:ext cx="4793549" cy="327955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1270000" dir="21540000" algn="ctr" rotWithShape="0">
              <a:srgbClr val="000000">
                <a:alpha val="0"/>
              </a:srgbClr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3466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Calibri" pitchFamily="34" charset="0"/>
                <a:cs typeface="Calibri" pitchFamily="34" charset="0"/>
              </a:rPr>
              <a:t>6</a:t>
            </a:r>
            <a:r>
              <a:rPr lang="ru-RU" sz="1600" b="1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b="1" dirty="0">
                <a:latin typeface="Calibri" pitchFamily="34" charset="0"/>
              </a:rPr>
              <a:t>Участие в обучающих программах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36712"/>
            <a:ext cx="79928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В АНО ЦСОН «Социальные услуги» осуществляют свою трудовую деятельность 24 социальных работника. В целях повышения квалификации и качества обслуживания сотрудников организации, 12 социальных работника успешно прошли обучение по дополнительной профессиональной образовательной программой  «Социальная работа с пожилыми людьми», о чем по окончанию обучения получили удостоверения о повышении квалификации.</a:t>
            </a:r>
          </a:p>
        </p:txBody>
      </p:sp>
      <p:pic>
        <p:nvPicPr>
          <p:cNvPr id="4" name="Picture 2" descr="D:\!_User\Downloads\hands-holding-team-of-tiny-business-persons_74855-19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132856"/>
            <a:ext cx="8208912" cy="464770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1270000" dir="21540000" algn="ctr" rotWithShape="0">
              <a:srgbClr val="000000">
                <a:alpha val="0"/>
              </a:srgbClr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7338</TotalTime>
  <Words>962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Публичный годовой отчет </vt:lpstr>
      <vt:lpstr>Презентация PowerPoint</vt:lpstr>
      <vt:lpstr>СОДЕРЖАНИЕ 1. Миссия организации. 2. Учредители организации. 3. Организационная структура. 4. Цель и задачи организации, целевая группа. 5. Показатели деятельности организации.  6. Участие в обучающих программах. 7. Финансовый показатели за 2022 год. 8. Планы.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годовой отчет </dc:title>
  <dc:creator>User</dc:creator>
  <cp:lastModifiedBy>User</cp:lastModifiedBy>
  <cp:revision>27</cp:revision>
  <dcterms:created xsi:type="dcterms:W3CDTF">2023-11-21T07:29:59Z</dcterms:created>
  <dcterms:modified xsi:type="dcterms:W3CDTF">2023-11-28T08:25:28Z</dcterms:modified>
</cp:coreProperties>
</file>